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1.svg" ContentType="image/svg+xml"/>
  <Override PartName="/ppt/media/image13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6.svg" ContentType="image/svg+xml"/>
  <Override PartName="/ppt/media/image3.svg" ContentType="image/svg+xml"/>
  <Override PartName="/ppt/media/image31.svg" ContentType="image/svg+xml"/>
  <Override PartName="/ppt/media/image35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Poppins Bold" panose="00000800000000000000"/>
      <p:bold r:id="rId18"/>
    </p:embeddedFont>
    <p:embeddedFont>
      <p:font typeface="Poppins" panose="00000500000000000000"/>
      <p:regular r:id="rId19"/>
    </p:embeddedFont>
    <p:embeddedFont>
      <p:font typeface="Montserrat Bold" panose="0000080000000000000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jpe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sv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2.jpe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6.svg"/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204" r="-2204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985557" y="5808790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09" y="0"/>
                </a:moveTo>
                <a:lnTo>
                  <a:pt x="0" y="0"/>
                </a:lnTo>
                <a:lnTo>
                  <a:pt x="0" y="4478210"/>
                </a:lnTo>
                <a:lnTo>
                  <a:pt x="4478209" y="4478210"/>
                </a:lnTo>
                <a:lnTo>
                  <a:pt x="44782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H="1">
            <a:off x="1978374" y="2221779"/>
            <a:ext cx="0" cy="5843443"/>
          </a:xfrm>
          <a:prstGeom prst="line">
            <a:avLst/>
          </a:prstGeom>
          <a:ln w="5715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346807" y="2573156"/>
            <a:ext cx="14229344" cy="408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60"/>
              </a:lnSpc>
            </a:pPr>
            <a:r>
              <a:rPr lang="en-US" sz="7615" b="1" spc="-152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AI-Driven Automation of Unit Testing &amp; Peer Code Review</a:t>
            </a:r>
            <a:endParaRPr lang="en-US" sz="7615" b="1" spc="-152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just">
              <a:lnSpc>
                <a:spcPts val="10660"/>
              </a:lnSpc>
              <a:spcBef>
                <a:spcPct val="0"/>
              </a:spcBef>
            </a:pPr>
            <a:endParaRPr lang="en-US" sz="7615" b="1" spc="-152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01409" y="7095492"/>
            <a:ext cx="770001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49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Enterprise IT Development Efficiency Enhancement</a:t>
            </a:r>
            <a:endParaRPr lang="en-US" sz="2500" spc="-49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 rot="-5400000" flipH="1" flipV="1">
            <a:off x="-5302998" y="3083559"/>
            <a:ext cx="9725045" cy="4119883"/>
          </a:xfrm>
          <a:custGeom>
            <a:avLst/>
            <a:gdLst/>
            <a:ahLst/>
            <a:cxnLst/>
            <a:rect l="l" t="t" r="r" b="b"/>
            <a:pathLst>
              <a:path w="9725045" h="4119883">
                <a:moveTo>
                  <a:pt x="9725046" y="4119882"/>
                </a:moveTo>
                <a:lnTo>
                  <a:pt x="0" y="4119882"/>
                </a:lnTo>
                <a:lnTo>
                  <a:pt x="0" y="0"/>
                </a:lnTo>
                <a:lnTo>
                  <a:pt x="9725046" y="0"/>
                </a:lnTo>
                <a:lnTo>
                  <a:pt x="9725046" y="411988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00346" y="9258300"/>
            <a:ext cx="5102136" cy="2161450"/>
          </a:xfrm>
          <a:custGeom>
            <a:avLst/>
            <a:gdLst/>
            <a:ahLst/>
            <a:cxnLst/>
            <a:rect l="l" t="t" r="r" b="b"/>
            <a:pathLst>
              <a:path w="5102136" h="2161450">
                <a:moveTo>
                  <a:pt x="0" y="0"/>
                </a:moveTo>
                <a:lnTo>
                  <a:pt x="5102137" y="0"/>
                </a:lnTo>
                <a:lnTo>
                  <a:pt x="5102137" y="2161450"/>
                </a:lnTo>
                <a:lnTo>
                  <a:pt x="0" y="21614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1100" y="2715192"/>
            <a:ext cx="10828548" cy="5919034"/>
          </a:xfrm>
          <a:custGeom>
            <a:avLst/>
            <a:gdLst/>
            <a:ahLst/>
            <a:cxnLst/>
            <a:rect l="l" t="t" r="r" b="b"/>
            <a:pathLst>
              <a:path w="10828548" h="5919034">
                <a:moveTo>
                  <a:pt x="0" y="0"/>
                </a:moveTo>
                <a:lnTo>
                  <a:pt x="10828548" y="0"/>
                </a:lnTo>
                <a:lnTo>
                  <a:pt x="1082854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36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22637" y="1181100"/>
            <a:ext cx="8601119" cy="1093470"/>
            <a:chOff x="0" y="0"/>
            <a:chExt cx="1544547" cy="196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4547" cy="196360"/>
            </a:xfrm>
            <a:custGeom>
              <a:avLst/>
              <a:gdLst/>
              <a:ahLst/>
              <a:cxnLst/>
              <a:rect l="l" t="t" r="r" b="b"/>
              <a:pathLst>
                <a:path w="1544547" h="196360">
                  <a:moveTo>
                    <a:pt x="22503" y="0"/>
                  </a:moveTo>
                  <a:lnTo>
                    <a:pt x="1522044" y="0"/>
                  </a:lnTo>
                  <a:cubicBezTo>
                    <a:pt x="1528012" y="0"/>
                    <a:pt x="1533736" y="2371"/>
                    <a:pt x="1537956" y="6591"/>
                  </a:cubicBezTo>
                  <a:cubicBezTo>
                    <a:pt x="1542176" y="10811"/>
                    <a:pt x="1544547" y="16535"/>
                    <a:pt x="1544547" y="22503"/>
                  </a:cubicBezTo>
                  <a:lnTo>
                    <a:pt x="1544547" y="173857"/>
                  </a:lnTo>
                  <a:cubicBezTo>
                    <a:pt x="1544547" y="179825"/>
                    <a:pt x="1542176" y="185549"/>
                    <a:pt x="1537956" y="189769"/>
                  </a:cubicBezTo>
                  <a:cubicBezTo>
                    <a:pt x="1533736" y="193989"/>
                    <a:pt x="1528012" y="196360"/>
                    <a:pt x="1522044" y="196360"/>
                  </a:cubicBezTo>
                  <a:lnTo>
                    <a:pt x="22503" y="196360"/>
                  </a:lnTo>
                  <a:cubicBezTo>
                    <a:pt x="16535" y="196360"/>
                    <a:pt x="10811" y="193989"/>
                    <a:pt x="6591" y="189769"/>
                  </a:cubicBezTo>
                  <a:cubicBezTo>
                    <a:pt x="2371" y="185549"/>
                    <a:pt x="0" y="179825"/>
                    <a:pt x="0" y="173857"/>
                  </a:cubicBezTo>
                  <a:lnTo>
                    <a:pt x="0" y="22503"/>
                  </a:lnTo>
                  <a:cubicBezTo>
                    <a:pt x="0" y="16535"/>
                    <a:pt x="2371" y="10811"/>
                    <a:pt x="6591" y="6591"/>
                  </a:cubicBezTo>
                  <a:cubicBezTo>
                    <a:pt x="10811" y="2371"/>
                    <a:pt x="16535" y="0"/>
                    <a:pt x="22503" y="0"/>
                  </a:cubicBezTo>
                  <a:close/>
                </a:path>
              </a:pathLst>
            </a:custGeom>
            <a:solidFill>
              <a:srgbClr val="00378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44547" cy="243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81100" y="1047750"/>
            <a:ext cx="849633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Adding Features</a:t>
            </a:r>
            <a:endParaRPr lang="en-US" sz="72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0237" y="1028700"/>
            <a:ext cx="6079995" cy="1093470"/>
            <a:chOff x="0" y="0"/>
            <a:chExt cx="1091816" cy="1963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1816" cy="196360"/>
            </a:xfrm>
            <a:custGeom>
              <a:avLst/>
              <a:gdLst/>
              <a:ahLst/>
              <a:cxnLst/>
              <a:rect l="l" t="t" r="r" b="b"/>
              <a:pathLst>
                <a:path w="1091816" h="196360">
                  <a:moveTo>
                    <a:pt x="31834" y="0"/>
                  </a:moveTo>
                  <a:lnTo>
                    <a:pt x="1059982" y="0"/>
                  </a:lnTo>
                  <a:cubicBezTo>
                    <a:pt x="1077563" y="0"/>
                    <a:pt x="1091816" y="14252"/>
                    <a:pt x="1091816" y="31834"/>
                  </a:cubicBezTo>
                  <a:lnTo>
                    <a:pt x="1091816" y="164526"/>
                  </a:lnTo>
                  <a:cubicBezTo>
                    <a:pt x="1091816" y="172969"/>
                    <a:pt x="1088462" y="181066"/>
                    <a:pt x="1082492" y="187036"/>
                  </a:cubicBezTo>
                  <a:cubicBezTo>
                    <a:pt x="1076522" y="193006"/>
                    <a:pt x="1068425" y="196360"/>
                    <a:pt x="1059982" y="196360"/>
                  </a:cubicBezTo>
                  <a:lnTo>
                    <a:pt x="31834" y="196360"/>
                  </a:lnTo>
                  <a:cubicBezTo>
                    <a:pt x="14252" y="196360"/>
                    <a:pt x="0" y="182108"/>
                    <a:pt x="0" y="164526"/>
                  </a:cubicBezTo>
                  <a:lnTo>
                    <a:pt x="0" y="31834"/>
                  </a:lnTo>
                  <a:cubicBezTo>
                    <a:pt x="0" y="23391"/>
                    <a:pt x="3354" y="15294"/>
                    <a:pt x="9324" y="9324"/>
                  </a:cubicBezTo>
                  <a:cubicBezTo>
                    <a:pt x="15294" y="3354"/>
                    <a:pt x="23391" y="0"/>
                    <a:pt x="31834" y="0"/>
                  </a:cubicBezTo>
                  <a:close/>
                </a:path>
              </a:pathLst>
            </a:custGeom>
            <a:solidFill>
              <a:srgbClr val="00378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91816" cy="243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95350"/>
            <a:ext cx="550249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Conclusion</a:t>
            </a:r>
            <a:endParaRPr lang="en-US" sz="72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3202" y="2708451"/>
            <a:ext cx="11694760" cy="566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5"/>
              </a:lnSpc>
            </a:pPr>
            <a:r>
              <a:rPr lang="en-US" sz="3550" b="1" spc="-71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 integration in testing addresses key challenges:</a:t>
            </a:r>
            <a:endParaRPr lang="en-US" sz="3550" b="1" spc="-71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767080" lvl="1" indent="-383540" algn="l">
              <a:lnSpc>
                <a:spcPts val="4975"/>
              </a:lnSpc>
              <a:buFont typeface="Arial" panose="020B0604020202020204"/>
              <a:buChar char="•"/>
            </a:pPr>
            <a:r>
              <a:rPr lang="en-US" sz="3550" spc="-71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Reduces human effort and enhances accuracy.</a:t>
            </a:r>
            <a:endParaRPr lang="en-US" sz="3550" spc="-7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767080" lvl="1" indent="-383540" algn="l">
              <a:lnSpc>
                <a:spcPts val="4975"/>
              </a:lnSpc>
              <a:buFont typeface="Arial" panose="020B0604020202020204"/>
              <a:buChar char="•"/>
            </a:pPr>
            <a:r>
              <a:rPr lang="en-US" sz="3550" spc="-71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Speeds up release cycles and improves software quality.</a:t>
            </a:r>
            <a:endParaRPr lang="en-US" sz="3550" spc="-7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975"/>
              </a:lnSpc>
            </a:pPr>
            <a:r>
              <a:rPr lang="en-US" sz="3550" b="1" spc="-71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Future Vision: </a:t>
            </a:r>
            <a:endParaRPr lang="en-US" sz="3550" b="1" spc="-71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975"/>
              </a:lnSpc>
            </a:pPr>
            <a:r>
              <a:rPr lang="en-US" sz="3550" spc="-71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will assist testers rather than replace them, creating a smarter testing environment that balances automation and human insight.</a:t>
            </a:r>
            <a:endParaRPr lang="en-US" sz="3550" spc="-7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0" indent="0" algn="l">
              <a:lnSpc>
                <a:spcPts val="4975"/>
              </a:lnSpc>
              <a:spcBef>
                <a:spcPct val="0"/>
              </a:spcBef>
            </a:pPr>
            <a:endParaRPr lang="en-US" sz="3550" spc="-7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4582667" y="2221779"/>
            <a:ext cx="0" cy="5843443"/>
          </a:xfrm>
          <a:prstGeom prst="line">
            <a:avLst/>
          </a:prstGeom>
          <a:ln w="5715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066628" cy="10287000"/>
          </a:xfrm>
          <a:custGeom>
            <a:avLst/>
            <a:gdLst/>
            <a:ahLst/>
            <a:cxnLst/>
            <a:rect l="l" t="t" r="r" b="b"/>
            <a:pathLst>
              <a:path w="13066628" h="10287000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79519" y="4510300"/>
            <a:ext cx="9279022" cy="194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970"/>
              </a:lnSpc>
            </a:pPr>
            <a:r>
              <a:rPr lang="en-US" sz="11405" b="1">
                <a:solidFill>
                  <a:srgbClr val="051D4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Thank You!</a:t>
            </a:r>
            <a:endParaRPr lang="en-US" sz="11405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008978" y="6565185"/>
            <a:ext cx="5944193" cy="810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5"/>
              </a:lnSpc>
              <a:spcBef>
                <a:spcPct val="0"/>
              </a:spcBef>
            </a:pPr>
            <a:r>
              <a:rPr lang="en-US" sz="4450" b="1" spc="-89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Any Queries ?</a:t>
            </a:r>
            <a:endParaRPr lang="en-US" sz="4450" b="1" spc="-89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877892" y="5986226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4" y="4490244"/>
                </a:lnTo>
                <a:lnTo>
                  <a:pt x="5703544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87794" y="648305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2173" y="1677437"/>
            <a:ext cx="16518152" cy="133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3965" b="1">
                <a:solidFill>
                  <a:srgbClr val="051D4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What is Unit Testing and Peer Code Review?</a:t>
            </a:r>
            <a:endParaRPr lang="en-US" sz="3965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endParaRPr lang="en-US" sz="3965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63345" y="2431921"/>
            <a:ext cx="12221047" cy="170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4535"/>
              </a:lnSpc>
              <a:buFont typeface="Arial" panose="020B0604020202020204"/>
              <a:buChar char="•"/>
            </a:pPr>
            <a:r>
              <a:rPr lang="en-US" sz="2800" spc="-55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Testing small parts of code to make sure they work correctly</a:t>
            </a:r>
            <a:endParaRPr lang="en-US" sz="2800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04520" lvl="1" indent="-302260" algn="just">
              <a:lnSpc>
                <a:spcPts val="4535"/>
              </a:lnSpc>
              <a:buFont typeface="Arial" panose="020B0604020202020204"/>
              <a:buChar char="•"/>
            </a:pPr>
            <a:r>
              <a:rPr lang="en-US" sz="2800" spc="-55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Team members check each other's code to find mistakes and improve quality..</a:t>
            </a:r>
            <a:endParaRPr lang="en-US" sz="2800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73880" y="5067300"/>
            <a:ext cx="6298595" cy="130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0"/>
              </a:lnSpc>
            </a:pPr>
            <a:r>
              <a:rPr lang="en-US" sz="3865" b="1">
                <a:solidFill>
                  <a:srgbClr val="051D4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Why AI in Testing?</a:t>
            </a:r>
            <a:endParaRPr lang="en-US" sz="3865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0" lvl="0" indent="0" algn="ctr">
              <a:lnSpc>
                <a:spcPts val="5060"/>
              </a:lnSpc>
              <a:spcBef>
                <a:spcPct val="0"/>
              </a:spcBef>
            </a:pPr>
            <a:endParaRPr lang="en-US" sz="3865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33476" y="5735619"/>
            <a:ext cx="12221047" cy="113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4535"/>
              </a:lnSpc>
              <a:buFont typeface="Arial" panose="020B0604020202020204"/>
              <a:buChar char="•"/>
            </a:pPr>
            <a:r>
              <a:rPr lang="en-US" sz="2800" spc="-55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Saves time by automating repetitive tasks.</a:t>
            </a:r>
            <a:endParaRPr lang="en-US" sz="2800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04520" lvl="1" indent="-302260" algn="just">
              <a:lnSpc>
                <a:spcPts val="4535"/>
              </a:lnSpc>
              <a:buFont typeface="Arial" panose="020B0604020202020204"/>
              <a:buChar char="•"/>
            </a:pPr>
            <a:r>
              <a:rPr lang="en-US" sz="2800" spc="-55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Makes testing faster and more reliable.</a:t>
            </a:r>
            <a:endParaRPr lang="en-US" sz="2800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" name="AutoShape 8"/>
          <p:cNvSpPr/>
          <p:nvPr/>
        </p:nvSpPr>
        <p:spPr>
          <a:xfrm flipH="1">
            <a:off x="2392664" y="1028700"/>
            <a:ext cx="0" cy="5843443"/>
          </a:xfrm>
          <a:prstGeom prst="line">
            <a:avLst/>
          </a:prstGeom>
          <a:ln w="5715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7059856">
            <a:off x="15532955" y="-1417883"/>
            <a:ext cx="3452690" cy="3549495"/>
          </a:xfrm>
          <a:custGeom>
            <a:avLst/>
            <a:gdLst/>
            <a:ahLst/>
            <a:cxnLst/>
            <a:rect l="l" t="t" r="r" b="b"/>
            <a:pathLst>
              <a:path w="3452690" h="3549495">
                <a:moveTo>
                  <a:pt x="0" y="0"/>
                </a:moveTo>
                <a:lnTo>
                  <a:pt x="3452690" y="0"/>
                </a:lnTo>
                <a:lnTo>
                  <a:pt x="3452690" y="3549495"/>
                </a:lnTo>
                <a:lnTo>
                  <a:pt x="0" y="3549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72475" y="9258300"/>
            <a:ext cx="5102136" cy="2161450"/>
          </a:xfrm>
          <a:custGeom>
            <a:avLst/>
            <a:gdLst/>
            <a:ahLst/>
            <a:cxnLst/>
            <a:rect l="l" t="t" r="r" b="b"/>
            <a:pathLst>
              <a:path w="5102136" h="2161450">
                <a:moveTo>
                  <a:pt x="0" y="0"/>
                </a:moveTo>
                <a:lnTo>
                  <a:pt x="5102136" y="0"/>
                </a:lnTo>
                <a:lnTo>
                  <a:pt x="5102136" y="2161450"/>
                </a:lnTo>
                <a:lnTo>
                  <a:pt x="0" y="2161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288884">
            <a:off x="-3100265" y="672912"/>
            <a:ext cx="5102136" cy="2161450"/>
          </a:xfrm>
          <a:custGeom>
            <a:avLst/>
            <a:gdLst/>
            <a:ahLst/>
            <a:cxnLst/>
            <a:rect l="l" t="t" r="r" b="b"/>
            <a:pathLst>
              <a:path w="5102136" h="2161450">
                <a:moveTo>
                  <a:pt x="0" y="0"/>
                </a:moveTo>
                <a:lnTo>
                  <a:pt x="5102136" y="0"/>
                </a:lnTo>
                <a:lnTo>
                  <a:pt x="5102136" y="2161451"/>
                </a:lnTo>
                <a:lnTo>
                  <a:pt x="0" y="2161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19889" y="0"/>
            <a:ext cx="9962580" cy="10287000"/>
            <a:chOff x="0" y="0"/>
            <a:chExt cx="1328344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35476"/>
            <a:stretch>
              <a:fillRect/>
            </a:stretch>
          </p:blipFill>
          <p:spPr>
            <a:xfrm>
              <a:off x="0" y="0"/>
              <a:ext cx="1328344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2616284">
            <a:off x="-3220159" y="-2184398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9465" y="990600"/>
            <a:ext cx="9392426" cy="160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6660" b="1" dirty="0">
                <a:solidFill>
                  <a:srgbClr val="051D4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Problem Statement</a:t>
            </a:r>
            <a:endParaRPr lang="en-US" sz="6660" b="1" dirty="0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0" lvl="0" indent="0" algn="l">
              <a:lnSpc>
                <a:spcPts val="4325"/>
              </a:lnSpc>
            </a:pPr>
            <a:endParaRPr lang="en-US" sz="6660" b="1" dirty="0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333750"/>
            <a:ext cx="9436184" cy="348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spc="-55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Manual unit testing is time-consuming and prone to human error.</a:t>
            </a:r>
            <a:endParaRPr lang="en-US" sz="2800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spc="-55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Traditional peer code reviews may overlook subtle issues, affecting code quality.</a:t>
            </a:r>
            <a:endParaRPr lang="en-US" sz="2800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spc="-55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Ensuring comprehensive test coverage is difficult in large codebases.</a:t>
            </a:r>
            <a:endParaRPr lang="en-US" sz="2800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0" indent="0" algn="l">
              <a:lnSpc>
                <a:spcPts val="3920"/>
              </a:lnSpc>
            </a:pPr>
            <a:endParaRPr lang="en-US" sz="2800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1000" y="2490209"/>
            <a:ext cx="5542735" cy="669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0"/>
              </a:lnSpc>
              <a:spcBef>
                <a:spcPct val="0"/>
              </a:spcBef>
            </a:pPr>
            <a:r>
              <a:rPr lang="en-US" sz="3765" b="1" spc="-75" dirty="0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Current Challenges:</a:t>
            </a:r>
            <a:endParaRPr lang="en-US" sz="3765" b="1" spc="-75" dirty="0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9465" y="6437312"/>
            <a:ext cx="3793345" cy="65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-71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Key Question :</a:t>
            </a:r>
            <a:endParaRPr lang="en-US" sz="3600" b="1" spc="-71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262495"/>
            <a:ext cx="9436184" cy="199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-55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How can AI be integrated into unit testing and peer code review processes to improve efficiency, accuracy, and code quality while reducing human effort?</a:t>
            </a:r>
            <a:endParaRPr lang="en-US" sz="2800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0" indent="0" algn="l">
              <a:lnSpc>
                <a:spcPts val="3920"/>
              </a:lnSpc>
            </a:pPr>
            <a:endParaRPr lang="en-US" sz="2800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207376" flipH="1">
            <a:off x="15452142" y="8479505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9665" y="-588963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80071" y="2213610"/>
            <a:ext cx="5244441" cy="5244441"/>
          </a:xfrm>
          <a:custGeom>
            <a:avLst/>
            <a:gdLst/>
            <a:ahLst/>
            <a:cxnLst/>
            <a:rect l="l" t="t" r="r" b="b"/>
            <a:pathLst>
              <a:path w="5244441" h="5244441">
                <a:moveTo>
                  <a:pt x="0" y="0"/>
                </a:moveTo>
                <a:lnTo>
                  <a:pt x="5244441" y="0"/>
                </a:lnTo>
                <a:lnTo>
                  <a:pt x="5244441" y="5244441"/>
                </a:lnTo>
                <a:lnTo>
                  <a:pt x="0" y="5244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6706" y="1121410"/>
            <a:ext cx="10726099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051D4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Existing Solutions</a:t>
            </a:r>
            <a:endParaRPr lang="en-US" sz="7200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endParaRPr lang="en-US" sz="7200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19440" y="2841359"/>
            <a:ext cx="4251960" cy="59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69" dirty="0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Manual Testing:</a:t>
            </a:r>
            <a:endParaRPr lang="en-US" sz="3500" b="1" spc="-69" dirty="0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19440" y="3529330"/>
            <a:ext cx="9143709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l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 spc="-61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Requires human effort, slow, and error prone.</a:t>
            </a:r>
            <a:endParaRPr lang="en-US" sz="3100" spc="-6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19440" y="4407231"/>
            <a:ext cx="4833760" cy="1218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 spc="-67" dirty="0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Automated Testing:</a:t>
            </a:r>
            <a:endParaRPr lang="en-US" sz="3400" b="1" spc="-67" dirty="0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sz="3400" b="1" spc="-67" dirty="0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19440" y="5143449"/>
            <a:ext cx="10360631" cy="164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l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 spc="-61" dirty="0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Faster but requires humans to write scripts.</a:t>
            </a:r>
            <a:endParaRPr lang="en-US" sz="3100" spc="-61" dirty="0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9290" lvl="1" indent="-334645" algn="l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 spc="-61" dirty="0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Fails to adapt to changes in the codebase dynamically.</a:t>
            </a:r>
            <a:endParaRPr lang="en-US" sz="3100" spc="-61" dirty="0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9440" y="7002069"/>
            <a:ext cx="5976760" cy="583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 spc="-67" dirty="0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Gaps in Existing Solutions:</a:t>
            </a:r>
            <a:endParaRPr lang="en-US" sz="3400" b="1" spc="-67" dirty="0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9440" y="7687234"/>
            <a:ext cx="11353541" cy="164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l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 spc="-61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No mechanism for self-learning.</a:t>
            </a:r>
            <a:endParaRPr lang="en-US" sz="3100" spc="-6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9290" lvl="1" indent="-334645" algn="l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 spc="-61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Lacks the ability to detect unexpected edge cases automatically.</a:t>
            </a:r>
            <a:endParaRPr lang="en-US" sz="3100" spc="-6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3110"/>
            <a:ext cx="18288000" cy="8391776"/>
            <a:chOff x="0" y="0"/>
            <a:chExt cx="4816593" cy="22101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10180"/>
            </a:xfrm>
            <a:custGeom>
              <a:avLst/>
              <a:gdLst/>
              <a:ahLst/>
              <a:cxnLst/>
              <a:rect l="l" t="t" r="r" b="b"/>
              <a:pathLst>
                <a:path w="4816592" h="2210180">
                  <a:moveTo>
                    <a:pt x="0" y="0"/>
                  </a:moveTo>
                  <a:lnTo>
                    <a:pt x="4816592" y="0"/>
                  </a:lnTo>
                  <a:lnTo>
                    <a:pt x="4816592" y="2210180"/>
                  </a:lnTo>
                  <a:lnTo>
                    <a:pt x="0" y="2210180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2276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1174487" y="2002183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775363"/>
            <a:ext cx="1016848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00378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Proposed Solution</a:t>
            </a:r>
            <a:endParaRPr lang="en-US" sz="7200" b="1">
              <a:solidFill>
                <a:srgbClr val="00378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2366" y="2324330"/>
            <a:ext cx="6171492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spc="-65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Integrating AI into Testing:</a:t>
            </a:r>
            <a:endParaRPr lang="en-US" sz="3300" b="1" spc="-65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164435"/>
            <a:ext cx="10383960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 spc="-53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Leverage machine learning algorithms to improve test case generation, bug prediction, and code analysis.</a:t>
            </a:r>
            <a:endParaRPr lang="en-US" sz="2700" spc="-53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067300"/>
            <a:ext cx="9959316" cy="286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 spc="-53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scans the codebase to identify potential problem areas.</a:t>
            </a:r>
            <a:endParaRPr lang="en-US" sz="2700" spc="-53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 spc="-53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Auto-generates test cases and executes them.</a:t>
            </a:r>
            <a:endParaRPr lang="en-US" sz="2700" spc="-53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 spc="-53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Predicts failure points and suggests fixes.</a:t>
            </a:r>
            <a:endParaRPr lang="en-US" sz="2700" spc="-53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 spc="-53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Continuously learns and improves with every code change.</a:t>
            </a:r>
            <a:endParaRPr lang="en-US" sz="2700" spc="-53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353156"/>
            <a:ext cx="3510390" cy="11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b="1" spc="-65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How It Works:</a:t>
            </a:r>
            <a:endParaRPr lang="en-US" sz="3300" b="1" spc="-65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4620"/>
              </a:lnSpc>
              <a:spcBef>
                <a:spcPct val="0"/>
              </a:spcBef>
            </a:pPr>
            <a:endParaRPr lang="en-US" sz="3300" b="1" spc="-65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67220" y="1360198"/>
            <a:ext cx="6171492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spc="-65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Work Flow</a:t>
            </a:r>
            <a:endParaRPr lang="en-US" sz="3300" b="1" spc="-65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463678" cy="10287000"/>
            <a:chOff x="0" y="0"/>
            <a:chExt cx="301924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19240" cy="2709333"/>
            </a:xfrm>
            <a:custGeom>
              <a:avLst/>
              <a:gdLst/>
              <a:ahLst/>
              <a:cxnLst/>
              <a:rect l="l" t="t" r="r" b="b"/>
              <a:pathLst>
                <a:path w="3019240" h="2709333">
                  <a:moveTo>
                    <a:pt x="0" y="0"/>
                  </a:moveTo>
                  <a:lnTo>
                    <a:pt x="3019240" y="0"/>
                  </a:lnTo>
                  <a:lnTo>
                    <a:pt x="30192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19240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2879874"/>
            <a:ext cx="8628477" cy="5244208"/>
            <a:chOff x="0" y="0"/>
            <a:chExt cx="11504636" cy="699227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/>
            <a:srcRect l="2990" r="2990"/>
            <a:stretch>
              <a:fillRect/>
            </a:stretch>
          </p:blipFill>
          <p:spPr>
            <a:xfrm>
              <a:off x="0" y="0"/>
              <a:ext cx="11504636" cy="699227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776128" y="812814"/>
            <a:ext cx="4955710" cy="183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25"/>
              </a:lnSpc>
            </a:pPr>
            <a:r>
              <a:rPr lang="en-US" sz="5780" b="1">
                <a:solidFill>
                  <a:srgbClr val="051D4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Applications</a:t>
            </a:r>
            <a:endParaRPr lang="en-US" sz="5780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0" lvl="0" indent="0" algn="l">
              <a:lnSpc>
                <a:spcPts val="7225"/>
              </a:lnSpc>
            </a:pPr>
            <a:endParaRPr lang="en-US" sz="5780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6128" y="1919754"/>
            <a:ext cx="7911714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b="1" spc="-53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Continuous Integration/Continuous Deployment (CI/CD):</a:t>
            </a:r>
            <a:endParaRPr lang="en-US" sz="2700" b="1" spc="-53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014494"/>
            <a:ext cx="7962900" cy="135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990" lvl="1" indent="-277495" algn="l">
              <a:lnSpc>
                <a:spcPts val="359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570" spc="-51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ensures new code merges don’t break existing features.</a:t>
            </a:r>
            <a:endParaRPr lang="en-US" sz="2570" spc="-5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570" spc="-5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6128" y="4113647"/>
            <a:ext cx="7911714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spc="-55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Security Testing:</a:t>
            </a:r>
            <a:endParaRPr lang="en-US" sz="2800" b="1" spc="-55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742615"/>
            <a:ext cx="7962900" cy="135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990" lvl="1" indent="-277495" algn="l">
              <a:lnSpc>
                <a:spcPts val="3595"/>
              </a:lnSpc>
              <a:buFont typeface="Arial" panose="020B0604020202020204"/>
              <a:buChar char="•"/>
            </a:pPr>
            <a:r>
              <a:rPr lang="en-US" sz="2570" spc="-51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detects vulnerabilities and prevents breaches.</a:t>
            </a:r>
            <a:endParaRPr lang="en-US" sz="2570" spc="-5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570" spc="-5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6128" y="5794460"/>
            <a:ext cx="7911714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spc="-55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Performance Testing:</a:t>
            </a:r>
            <a:endParaRPr lang="en-US" sz="2800" b="1" spc="-55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 b="1" spc="-55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6470735"/>
            <a:ext cx="8419058" cy="135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990" lvl="1" indent="-277495" algn="l">
              <a:lnSpc>
                <a:spcPts val="3595"/>
              </a:lnSpc>
              <a:buFont typeface="Arial" panose="020B0604020202020204"/>
              <a:buChar char="•"/>
            </a:pPr>
            <a:r>
              <a:rPr lang="en-US" sz="2570" spc="-51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Simulates high user loads and identifies performance bottlenecks.</a:t>
            </a:r>
            <a:endParaRPr lang="en-US" sz="2570" spc="-5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570" spc="-5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6128" y="7578616"/>
            <a:ext cx="7911714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spc="-55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Mobile App Testing:</a:t>
            </a:r>
            <a:endParaRPr lang="en-US" sz="2800" b="1" spc="-55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 b="1" spc="-55">
              <a:solidFill>
                <a:srgbClr val="051D4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8177108"/>
            <a:ext cx="8419058" cy="135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990" lvl="1" indent="-277495" algn="l">
              <a:lnSpc>
                <a:spcPts val="3595"/>
              </a:lnSpc>
              <a:buFont typeface="Arial" panose="020B0604020202020204"/>
              <a:buChar char="•"/>
            </a:pPr>
            <a:r>
              <a:rPr lang="en-US" sz="2570" spc="-51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Ensures app compatibility across devices and operating systems.</a:t>
            </a:r>
            <a:endParaRPr lang="en-US" sz="2570" spc="-5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570" spc="-51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5968" y="2855128"/>
            <a:ext cx="8130983" cy="5613497"/>
            <a:chOff x="0" y="0"/>
            <a:chExt cx="10841311" cy="748466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27" r="27"/>
            <a:stretch>
              <a:fillRect/>
            </a:stretch>
          </p:blipFill>
          <p:spPr>
            <a:xfrm>
              <a:off x="0" y="0"/>
              <a:ext cx="10841311" cy="7484663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4587794" y="-724904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6112" y="2673713"/>
            <a:ext cx="6487320" cy="5794913"/>
          </a:xfrm>
          <a:custGeom>
            <a:avLst/>
            <a:gdLst/>
            <a:ahLst/>
            <a:cxnLst/>
            <a:rect l="l" t="t" r="r" b="b"/>
            <a:pathLst>
              <a:path w="6487320" h="5794913">
                <a:moveTo>
                  <a:pt x="0" y="0"/>
                </a:moveTo>
                <a:lnTo>
                  <a:pt x="6487320" y="0"/>
                </a:lnTo>
                <a:lnTo>
                  <a:pt x="6487320" y="5794913"/>
                </a:lnTo>
                <a:lnTo>
                  <a:pt x="0" y="579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587794" y="7783028"/>
            <a:ext cx="1978176" cy="685598"/>
            <a:chOff x="0" y="0"/>
            <a:chExt cx="521001" cy="1805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1001" cy="180569"/>
            </a:xfrm>
            <a:custGeom>
              <a:avLst/>
              <a:gdLst/>
              <a:ahLst/>
              <a:cxnLst/>
              <a:rect l="l" t="t" r="r" b="b"/>
              <a:pathLst>
                <a:path w="521001" h="180569">
                  <a:moveTo>
                    <a:pt x="0" y="0"/>
                  </a:moveTo>
                  <a:lnTo>
                    <a:pt x="521001" y="0"/>
                  </a:lnTo>
                  <a:lnTo>
                    <a:pt x="521001" y="180569"/>
                  </a:lnTo>
                  <a:lnTo>
                    <a:pt x="0" y="180569"/>
                  </a:lnTo>
                  <a:close/>
                </a:path>
              </a:pathLst>
            </a:custGeom>
            <a:solidFill>
              <a:srgbClr val="0C01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21001" cy="247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95350"/>
            <a:ext cx="1010404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051D4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Research Analysis</a:t>
            </a:r>
            <a:endParaRPr lang="en-US" sz="7200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88548" y="8803005"/>
            <a:ext cx="7565823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49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Market Growth of AI-Powered Software Testing Solutions (2023–2033)</a:t>
            </a:r>
            <a:endParaRPr lang="en-US" sz="2500" spc="-49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8039" y="8571177"/>
            <a:ext cx="574346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49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Impact of AI on Software Testing Efficiency</a:t>
            </a:r>
            <a:endParaRPr lang="en-US" sz="2500" spc="-49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74152" flipV="1">
            <a:off x="15032150" y="675565"/>
            <a:ext cx="6992732" cy="2962375"/>
          </a:xfrm>
          <a:custGeom>
            <a:avLst/>
            <a:gdLst/>
            <a:ahLst/>
            <a:cxnLst/>
            <a:rect l="l" t="t" r="r" b="b"/>
            <a:pathLst>
              <a:path w="6992732" h="2962375">
                <a:moveTo>
                  <a:pt x="0" y="2962376"/>
                </a:moveTo>
                <a:lnTo>
                  <a:pt x="6992731" y="2962376"/>
                </a:lnTo>
                <a:lnTo>
                  <a:pt x="6992731" y="0"/>
                </a:lnTo>
                <a:lnTo>
                  <a:pt x="0" y="0"/>
                </a:lnTo>
                <a:lnTo>
                  <a:pt x="0" y="2962376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999595" flipH="1" flipV="1">
            <a:off x="-1322662" y="9577948"/>
            <a:ext cx="5347559" cy="2265421"/>
          </a:xfrm>
          <a:custGeom>
            <a:avLst/>
            <a:gdLst/>
            <a:ahLst/>
            <a:cxnLst/>
            <a:rect l="l" t="t" r="r" b="b"/>
            <a:pathLst>
              <a:path w="5347559" h="2265421">
                <a:moveTo>
                  <a:pt x="5347559" y="2265421"/>
                </a:moveTo>
                <a:lnTo>
                  <a:pt x="0" y="2265421"/>
                </a:lnTo>
                <a:lnTo>
                  <a:pt x="0" y="0"/>
                </a:lnTo>
                <a:lnTo>
                  <a:pt x="5347559" y="0"/>
                </a:lnTo>
                <a:lnTo>
                  <a:pt x="5347559" y="2265421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65448" y="5297927"/>
            <a:ext cx="4256682" cy="816806"/>
            <a:chOff x="0" y="0"/>
            <a:chExt cx="764394" cy="146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4394" cy="146678"/>
            </a:xfrm>
            <a:custGeom>
              <a:avLst/>
              <a:gdLst/>
              <a:ahLst/>
              <a:cxnLst/>
              <a:rect l="l" t="t" r="r" b="b"/>
              <a:pathLst>
                <a:path w="764394" h="146678">
                  <a:moveTo>
                    <a:pt x="45469" y="0"/>
                  </a:moveTo>
                  <a:lnTo>
                    <a:pt x="718925" y="0"/>
                  </a:lnTo>
                  <a:cubicBezTo>
                    <a:pt x="730984" y="0"/>
                    <a:pt x="742549" y="4790"/>
                    <a:pt x="751076" y="13318"/>
                  </a:cubicBezTo>
                  <a:cubicBezTo>
                    <a:pt x="759604" y="21845"/>
                    <a:pt x="764394" y="33410"/>
                    <a:pt x="764394" y="45469"/>
                  </a:cubicBezTo>
                  <a:lnTo>
                    <a:pt x="764394" y="101209"/>
                  </a:lnTo>
                  <a:cubicBezTo>
                    <a:pt x="764394" y="113268"/>
                    <a:pt x="759604" y="124833"/>
                    <a:pt x="751076" y="133360"/>
                  </a:cubicBezTo>
                  <a:cubicBezTo>
                    <a:pt x="742549" y="141888"/>
                    <a:pt x="730984" y="146678"/>
                    <a:pt x="718925" y="146678"/>
                  </a:cubicBezTo>
                  <a:lnTo>
                    <a:pt x="45469" y="146678"/>
                  </a:lnTo>
                  <a:cubicBezTo>
                    <a:pt x="33410" y="146678"/>
                    <a:pt x="21845" y="141888"/>
                    <a:pt x="13318" y="133360"/>
                  </a:cubicBezTo>
                  <a:cubicBezTo>
                    <a:pt x="4790" y="124833"/>
                    <a:pt x="0" y="113268"/>
                    <a:pt x="0" y="101209"/>
                  </a:cubicBezTo>
                  <a:lnTo>
                    <a:pt x="0" y="45469"/>
                  </a:lnTo>
                  <a:cubicBezTo>
                    <a:pt x="0" y="33410"/>
                    <a:pt x="4790" y="21845"/>
                    <a:pt x="13318" y="13318"/>
                  </a:cubicBezTo>
                  <a:cubicBezTo>
                    <a:pt x="21845" y="4790"/>
                    <a:pt x="33410" y="0"/>
                    <a:pt x="45469" y="0"/>
                  </a:cubicBezTo>
                  <a:close/>
                </a:path>
              </a:pathLst>
            </a:custGeom>
            <a:solidFill>
              <a:srgbClr val="00378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64394" cy="194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0911" y="5332164"/>
            <a:ext cx="4485756" cy="67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0"/>
              </a:lnSpc>
              <a:spcBef>
                <a:spcPct val="0"/>
              </a:spcBef>
            </a:pPr>
            <a:r>
              <a:rPr lang="en-US" sz="391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Future Scope</a:t>
            </a:r>
            <a:endParaRPr lang="en-US" sz="3915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65448" y="950464"/>
            <a:ext cx="3772202" cy="838205"/>
            <a:chOff x="0" y="0"/>
            <a:chExt cx="812800" cy="180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80609"/>
            </a:xfrm>
            <a:custGeom>
              <a:avLst/>
              <a:gdLst/>
              <a:ahLst/>
              <a:cxnLst/>
              <a:rect l="l" t="t" r="r" b="b"/>
              <a:pathLst>
                <a:path w="812800" h="180609">
                  <a:moveTo>
                    <a:pt x="61571" y="0"/>
                  </a:moveTo>
                  <a:lnTo>
                    <a:pt x="751229" y="0"/>
                  </a:lnTo>
                  <a:cubicBezTo>
                    <a:pt x="785234" y="0"/>
                    <a:pt x="812800" y="27566"/>
                    <a:pt x="812800" y="61571"/>
                  </a:cubicBezTo>
                  <a:lnTo>
                    <a:pt x="812800" y="119038"/>
                  </a:lnTo>
                  <a:cubicBezTo>
                    <a:pt x="812800" y="135368"/>
                    <a:pt x="806313" y="151028"/>
                    <a:pt x="794766" y="162575"/>
                  </a:cubicBezTo>
                  <a:cubicBezTo>
                    <a:pt x="783220" y="174122"/>
                    <a:pt x="767559" y="180609"/>
                    <a:pt x="751229" y="180609"/>
                  </a:cubicBezTo>
                  <a:lnTo>
                    <a:pt x="61571" y="180609"/>
                  </a:lnTo>
                  <a:cubicBezTo>
                    <a:pt x="27566" y="180609"/>
                    <a:pt x="0" y="153043"/>
                    <a:pt x="0" y="119038"/>
                  </a:cubicBezTo>
                  <a:lnTo>
                    <a:pt x="0" y="61571"/>
                  </a:lnTo>
                  <a:cubicBezTo>
                    <a:pt x="0" y="27566"/>
                    <a:pt x="27566" y="0"/>
                    <a:pt x="61571" y="0"/>
                  </a:cubicBezTo>
                  <a:close/>
                </a:path>
              </a:pathLst>
            </a:custGeom>
            <a:solidFill>
              <a:srgbClr val="00378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2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09388" y="996007"/>
            <a:ext cx="4284322" cy="67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45"/>
              </a:lnSpc>
              <a:spcBef>
                <a:spcPct val="0"/>
              </a:spcBef>
            </a:pPr>
            <a:r>
              <a:rPr lang="en-US" sz="396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Challenges</a:t>
            </a:r>
            <a:endParaRPr lang="en-US" sz="396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72840" y="2013878"/>
            <a:ext cx="13398226" cy="363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890"/>
              </a:lnSpc>
              <a:buFont typeface="Arial" panose="020B0604020202020204"/>
              <a:buChar char="•"/>
            </a:pPr>
            <a:r>
              <a:rPr lang="en-US" sz="3000" b="1" spc="-59" dirty="0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Data Dependency: </a:t>
            </a:r>
            <a:r>
              <a:rPr lang="en-US" sz="3000" spc="-59" dirty="0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requires diverse datasets to train effectively.</a:t>
            </a:r>
            <a:endParaRPr lang="en-US" sz="3000" spc="-59" dirty="0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just">
              <a:lnSpc>
                <a:spcPts val="4890"/>
              </a:lnSpc>
              <a:buFont typeface="Arial" panose="020B0604020202020204"/>
              <a:buChar char="•"/>
            </a:pPr>
            <a:r>
              <a:rPr lang="en-US" sz="3000" b="1" spc="-59" dirty="0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False Positives/Negatives: </a:t>
            </a:r>
            <a:r>
              <a:rPr lang="en-US" sz="3000" spc="-59" dirty="0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may misinterpret some scenarios.</a:t>
            </a:r>
            <a:endParaRPr lang="en-US" sz="3000" spc="-59" dirty="0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just">
              <a:lnSpc>
                <a:spcPts val="4890"/>
              </a:lnSpc>
              <a:buFont typeface="Arial" panose="020B0604020202020204"/>
              <a:buChar char="•"/>
            </a:pPr>
            <a:r>
              <a:rPr lang="en-US" sz="3000" b="1" spc="-59" dirty="0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Human Oversight: </a:t>
            </a:r>
            <a:r>
              <a:rPr lang="en-US" sz="3000" spc="-59" dirty="0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can assist but not replace testers fully.</a:t>
            </a:r>
            <a:endParaRPr lang="en-US" sz="3000" spc="-59" dirty="0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just">
              <a:lnSpc>
                <a:spcPts val="4890"/>
              </a:lnSpc>
              <a:buFont typeface="Arial" panose="020B0604020202020204"/>
              <a:buChar char="•"/>
            </a:pPr>
            <a:r>
              <a:rPr lang="en-US" sz="3000" b="1" spc="-59" dirty="0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Complex Scenarios:</a:t>
            </a:r>
            <a:r>
              <a:rPr lang="en-US" sz="3000" spc="-59" dirty="0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AI struggles with unique coding practices and unanticipated edge cases.</a:t>
            </a:r>
            <a:endParaRPr lang="en-US" sz="3000" spc="-59" dirty="0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4400"/>
              </a:lnSpc>
            </a:pPr>
            <a:endParaRPr lang="en-US" sz="3000" spc="-59" dirty="0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72840" y="6246586"/>
            <a:ext cx="13162787" cy="387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just">
              <a:lnSpc>
                <a:spcPts val="4465"/>
              </a:lnSpc>
              <a:buFont typeface="Arial" panose="020B0604020202020204"/>
              <a:buChar char="•"/>
            </a:pPr>
            <a:r>
              <a:rPr lang="en-US" sz="2900" b="1" spc="-57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Self-Adaptive AI: </a:t>
            </a:r>
            <a:r>
              <a:rPr lang="en-US" sz="2900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Models that continuously improve by learning from new code.</a:t>
            </a:r>
            <a:endParaRPr lang="en-US" sz="2900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26110" lvl="1" indent="-313055" algn="just">
              <a:lnSpc>
                <a:spcPts val="4465"/>
              </a:lnSpc>
              <a:buFont typeface="Arial" panose="020B0604020202020204"/>
              <a:buChar char="•"/>
            </a:pPr>
            <a:r>
              <a:rPr lang="en-US" sz="2900" b="1" spc="-57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AI-Driven Test Optimization: </a:t>
            </a:r>
            <a:r>
              <a:rPr lang="en-US" sz="2900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Prioritize critical test cases automatically.</a:t>
            </a:r>
            <a:endParaRPr lang="en-US" sz="2900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26110" lvl="1" indent="-313055" algn="just">
              <a:lnSpc>
                <a:spcPts val="4465"/>
              </a:lnSpc>
              <a:buFont typeface="Arial" panose="020B0604020202020204"/>
              <a:buChar char="•"/>
            </a:pPr>
            <a:r>
              <a:rPr lang="en-US" sz="2900" b="1" spc="-57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Fully Autonomous Testing Pipelines: </a:t>
            </a:r>
            <a:r>
              <a:rPr lang="en-US" sz="2900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Minimize human involvement.</a:t>
            </a:r>
            <a:endParaRPr lang="en-US" sz="2900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26110" lvl="1" indent="-313055" algn="just">
              <a:lnSpc>
                <a:spcPts val="4465"/>
              </a:lnSpc>
              <a:buFont typeface="Arial" panose="020B0604020202020204"/>
              <a:buChar char="•"/>
            </a:pPr>
            <a:r>
              <a:rPr lang="en-US" sz="2900" b="1" spc="-57">
                <a:solidFill>
                  <a:srgbClr val="051D4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Human-AI Collaboration: </a:t>
            </a:r>
            <a:r>
              <a:rPr lang="en-US" sz="2900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assists testers rather than replacing them.</a:t>
            </a:r>
            <a:endParaRPr lang="en-US" sz="2900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4005"/>
              </a:lnSpc>
            </a:pPr>
            <a:endParaRPr lang="en-US" sz="2900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2416" y="4373254"/>
            <a:ext cx="8032117" cy="5142627"/>
          </a:xfrm>
          <a:custGeom>
            <a:avLst/>
            <a:gdLst/>
            <a:ahLst/>
            <a:cxnLst/>
            <a:rect l="l" t="t" r="r" b="b"/>
            <a:pathLst>
              <a:path w="8032117" h="5142627">
                <a:moveTo>
                  <a:pt x="0" y="0"/>
                </a:moveTo>
                <a:lnTo>
                  <a:pt x="8032116" y="0"/>
                </a:lnTo>
                <a:lnTo>
                  <a:pt x="8032116" y="5142627"/>
                </a:lnTo>
                <a:lnTo>
                  <a:pt x="0" y="514262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11" b="-65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72842" y="756867"/>
            <a:ext cx="7637991" cy="4258180"/>
          </a:xfrm>
          <a:custGeom>
            <a:avLst/>
            <a:gdLst/>
            <a:ahLst/>
            <a:cxnLst/>
            <a:rect l="l" t="t" r="r" b="b"/>
            <a:pathLst>
              <a:path w="7637991" h="4258180">
                <a:moveTo>
                  <a:pt x="0" y="0"/>
                </a:moveTo>
                <a:lnTo>
                  <a:pt x="7637991" y="0"/>
                </a:lnTo>
                <a:lnTo>
                  <a:pt x="7637991" y="4258180"/>
                </a:lnTo>
                <a:lnTo>
                  <a:pt x="0" y="4258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37897" y="-1557776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-1072715" y="8320923"/>
            <a:ext cx="3035690" cy="2389916"/>
          </a:xfrm>
          <a:custGeom>
            <a:avLst/>
            <a:gdLst/>
            <a:ahLst/>
            <a:cxnLst/>
            <a:rect l="l" t="t" r="r" b="b"/>
            <a:pathLst>
              <a:path w="3035690" h="2389916">
                <a:moveTo>
                  <a:pt x="3035689" y="0"/>
                </a:moveTo>
                <a:lnTo>
                  <a:pt x="0" y="0"/>
                </a:lnTo>
                <a:lnTo>
                  <a:pt x="0" y="2389916"/>
                </a:lnTo>
                <a:lnTo>
                  <a:pt x="3035689" y="2389916"/>
                </a:lnTo>
                <a:lnTo>
                  <a:pt x="303568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88023" y="5205488"/>
            <a:ext cx="8322810" cy="4052812"/>
          </a:xfrm>
          <a:custGeom>
            <a:avLst/>
            <a:gdLst/>
            <a:ahLst/>
            <a:cxnLst/>
            <a:rect l="l" t="t" r="r" b="b"/>
            <a:pathLst>
              <a:path w="8322810" h="4052812">
                <a:moveTo>
                  <a:pt x="0" y="0"/>
                </a:moveTo>
                <a:lnTo>
                  <a:pt x="8322810" y="0"/>
                </a:lnTo>
                <a:lnTo>
                  <a:pt x="8322810" y="4052812"/>
                </a:lnTo>
                <a:lnTo>
                  <a:pt x="0" y="40528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43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0360" y="531729"/>
            <a:ext cx="9693972" cy="2147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80"/>
              </a:lnSpc>
              <a:spcBef>
                <a:spcPct val="0"/>
              </a:spcBef>
            </a:pPr>
            <a:r>
              <a:rPr lang="en-US" sz="6200" b="1">
                <a:solidFill>
                  <a:srgbClr val="00378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AI-Powered Testing and Code Review</a:t>
            </a:r>
            <a:endParaRPr lang="en-US" sz="6200" b="1">
              <a:solidFill>
                <a:srgbClr val="00378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9014" y="2809757"/>
            <a:ext cx="8498920" cy="135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5"/>
              </a:lnSpc>
              <a:spcBef>
                <a:spcPct val="0"/>
              </a:spcBef>
            </a:pPr>
            <a:r>
              <a:rPr lang="en-US" sz="2570" spc="-51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runs automated tests for calculator and string tools.</a:t>
            </a:r>
            <a:endParaRPr lang="en-US" sz="2570" spc="-51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3595"/>
              </a:lnSpc>
              <a:spcBef>
                <a:spcPct val="0"/>
              </a:spcBef>
            </a:pPr>
            <a:r>
              <a:rPr lang="en-US" sz="2570" spc="-51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Detects passed or failed tests instantly.</a:t>
            </a:r>
            <a:endParaRPr lang="en-US" sz="2570" spc="-51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3595"/>
              </a:lnSpc>
              <a:spcBef>
                <a:spcPct val="0"/>
              </a:spcBef>
            </a:pPr>
            <a:r>
              <a:rPr lang="en-US" sz="2570" spc="-51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Analyzes code quality and provides feedback.</a:t>
            </a:r>
            <a:endParaRPr lang="en-US" sz="2570" spc="-51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3068</Words>
  <Application>WPS Presentation</Application>
  <PresentationFormat>Custom</PresentationFormat>
  <Paragraphs>134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Poppins Bold</vt:lpstr>
      <vt:lpstr>Poppins</vt:lpstr>
      <vt:lpstr>Montserrat Bold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Presentation</dc:title>
  <dc:creator/>
  <cp:lastModifiedBy>Akshatha janakiraman</cp:lastModifiedBy>
  <cp:revision>3</cp:revision>
  <dcterms:created xsi:type="dcterms:W3CDTF">2006-08-16T00:00:00Z</dcterms:created>
  <dcterms:modified xsi:type="dcterms:W3CDTF">2025-05-22T04:39:39Z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E3B50AC4A1B64B0CBED9507DE4591B65_12</vt:lpwstr>
  </property>
  <property fmtid="{D5CDD505-2E9C-101B-9397-08002B2CF9AE}" pid="3" name="KSOProductBuildVer">
    <vt:lpwstr>2057-12.2.0.21183</vt:lpwstr>
  </property>
</Properties>
</file>